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8" d="100"/>
          <a:sy n="158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Avg days to decide</c:v>
                </c:pt>
              </c:strCache>
            </c:strRef>
          </c:tx>
          <c:spPr>
            <a:ln w="38100" cap="flat">
              <a:solidFill>
                <a:srgbClr val="0050B5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rgbClr val="0050B5"/>
              </a:solidFill>
              <a:ln w="12700" cap="flat">
                <a:solidFill>
                  <a:srgbClr val="0050B5"/>
                </a:solidFill>
                <a:prstDash val="solid"/>
                <a:round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W1</c:v>
                </c:pt>
                <c:pt idx="1">
                  <c:v>W2</c:v>
                </c:pt>
                <c:pt idx="2">
                  <c:v>W3</c:v>
                </c:pt>
                <c:pt idx="3">
                  <c:v>W4</c:v>
                </c:pt>
                <c:pt idx="4">
                  <c:v>W5</c:v>
                </c:pt>
                <c:pt idx="5">
                  <c:v>W6</c:v>
                </c:pt>
                <c:pt idx="6">
                  <c:v>W7</c:v>
                </c:pt>
                <c:pt idx="7">
                  <c:v>W8</c:v>
                </c:pt>
                <c:pt idx="8">
                  <c:v>W9</c:v>
                </c:pt>
                <c:pt idx="9">
                  <c:v>W10</c:v>
                </c:pt>
                <c:pt idx="10">
                  <c:v>W11</c:v>
                </c:pt>
                <c:pt idx="11">
                  <c:v>W12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45</c:v>
                </c:pt>
                <c:pt idx="1">
                  <c:v>47</c:v>
                </c:pt>
                <c:pt idx="2">
                  <c:v>49</c:v>
                </c:pt>
                <c:pt idx="3">
                  <c:v>46</c:v>
                </c:pt>
                <c:pt idx="4">
                  <c:v>51</c:v>
                </c:pt>
                <c:pt idx="5">
                  <c:v>48</c:v>
                </c:pt>
                <c:pt idx="6">
                  <c:v>47</c:v>
                </c:pt>
                <c:pt idx="7">
                  <c:v>45</c:v>
                </c:pt>
                <c:pt idx="8">
                  <c:v>48</c:v>
                </c:pt>
                <c:pt idx="9">
                  <c:v>47</c:v>
                </c:pt>
                <c:pt idx="10">
                  <c:v>31</c:v>
                </c:pt>
                <c:pt idx="11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C6B-D143-8123-AB73482D2E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E8E8ED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6868B"/>
                </a:solidFill>
                <a:latin typeface="SF Pro Text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60"/>
          <c:min val="0"/>
        </c:scaling>
        <c:delete val="0"/>
        <c:axPos val="l"/>
        <c:majorGridlines>
          <c:spPr>
            <a:ln w="6350" cap="flat">
              <a:solidFill>
                <a:srgbClr val="E8E8ED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FFFFFF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6868B"/>
                </a:solidFill>
                <a:latin typeface="SF Pro Text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solidFill>
          <a:srgbClr val="FFFFFF"/>
        </a:solidFill>
        <a:ln w="12700" cap="flat">
          <a:solidFill>
            <a:srgbClr val="FFFFFF"/>
          </a:solidFill>
        </a:ln>
        <a:effectLst/>
      </c:spPr>
    </c:plotArea>
    <c:plotVisOnly val="1"/>
    <c:dispBlanksAs val="span"/>
    <c:showDLblsOverMax val="1"/>
  </c:chart>
  <c:spPr>
    <a:solidFill>
      <a:srgbClr val="FFFFFF"/>
    </a:solidFill>
    <a:ln w="12700" cap="flat">
      <a:solidFill>
        <a:srgbClr val="FFFFFF"/>
      </a:solidFill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6312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Hold the title for ~10 seconds.
Beat between 'Not.' 'My.' 'Problem.'
Set the room: candid, anti-theater.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decide date — not the ship date.
If you don't know when you'll know, pick a re-evaluation date. Still a date.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Screenshot moment. Tell them: 'Take a picture — this is the slide.'
Walk the flow once: 'Unowned. Add an owner. Add a decision. Add a date. Decided.'
Then the three cards are the legend underneath.
Punchline: 'You can implement this in a Google Sheet on Monday.'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Visibility doesn't just unblock the current decisions — it surfaces the people.
Deciders: people who consistently close decisions become visible. Often not the loudest voices.
Domains: pricing decisions all route to one person. Security to another. The map appears.
Bottlenecks: a person with too many open decisions is not a hero. It's a system signal.
Responsibilities: roles tighten around who actually closes loops.
Punchline: the org chart you publish and the org chart that emerges from decision data — those are different documents. The second one is more honest.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composite. The shape is real; the names aren't.
Punchline: the decisions weren't hard. They were unassigned.
Optional: 'Two had been waiting for someone to ask out loud.'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the line: nine flat weeks, intervention, then the floor falls out.
Then read the three callouts: −60%, eleven, under two weeks.
Tie back to the framework: the chart drops the week we made the system visible.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slide they'll photograph.
Start small — one program, not the whole portfolio.
Coach-don't-command: culture changes when the new behavior is visible.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Stay here for Q&amp;A.
If the room is quiet, prime: 'Anyone want to describe a broken dashboard you can't unsee?'
End on time. Less theatre, more throughput.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it. Two-beat pause. Read the subtitle.
The room will nod.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up the three patterns the rest of the talk fixes.
Don't dwell — this is the table of contents.
Most rooms ship all three at once.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Hero moment #1. The single dark slide.
Hold each line. Land 'whose decision it is.' in blue.
Bridge: 'So that's the diagnosis. Here's the fix.'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imperatives — one slide each next.
Pause before clicking. Let people write them down.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Replace the dot with the three things underneath it.
Three views, one source: exec, delivery lead, engineer.
Each view prompts the decision only that persona can make.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artifact. One page, one source of truth.
Rows are decisions. Columns are owner, decide-by, age.
Cells color by aging: green fresh, amber warming, red stale.
Rows with no owner — like 'Vendor for billing' or 'Migration cutover' — are the loudest things on the page.
The point: nothing hides. The orphans are visible by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 every view around a single persona — the one who has to act on it.
Same source data. Three cuts. Each prompts a different decision.
If one report serves all three audiences, none of them act on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team is not an owner. A leadership group is not an owner.
Someone still has to call the meeting and own the close-out.
Bridge: 'Now — by when?'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PITTSBURGH PRODUCT CAMP  ·  MAY 2026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1417320"/>
            <a:ext cx="77724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kern="0" spc="-3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Not My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685800" y="2788920"/>
            <a:ext cx="77724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600" b="1" kern="0" spc="-300" dirty="0">
                <a:solidFill>
                  <a:srgbClr val="0050B5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Problem.</a:t>
            </a:r>
            <a:endParaRPr lang="en-US" sz="9600" dirty="0"/>
          </a:p>
        </p:txBody>
      </p:sp>
      <p:sp>
        <p:nvSpPr>
          <p:cNvPr id="5" name="Shape 3"/>
          <p:cNvSpPr/>
          <p:nvPr/>
        </p:nvSpPr>
        <p:spPr>
          <a:xfrm>
            <a:off x="685800" y="4343400"/>
            <a:ext cx="914400" cy="0"/>
          </a:xfrm>
          <a:prstGeom prst="line">
            <a:avLst/>
          </a:prstGeom>
          <a:noFill/>
          <a:ln w="9525">
            <a:solidFill>
              <a:srgbClr val="1D1D1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44348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D1D1F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Rick Pollick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85800" y="4709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Product &amp; Delivery Leader  ·  rickpollick.com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03  ·  MOVE IT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96012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kern="0" spc="-1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A date the answer must exist.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85800" y="1965960"/>
            <a:ext cx="49377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800"/>
              </a:spcAft>
              <a:buNone/>
            </a:pPr>
            <a:r>
              <a:rPr lang="en-US" sz="15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Every decision gets a due date for the decision itself — not the work that follows.</a:t>
            </a:r>
            <a:endParaRPr lang="en-US" sz="15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5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 </a:t>
            </a:r>
            <a:endParaRPr lang="en-US" sz="15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500" b="1" i="1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“We'll follow up offline” is not a date.</a:t>
            </a:r>
            <a:endParaRPr lang="en-US" sz="15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5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 </a:t>
            </a:r>
            <a:endParaRPr lang="en-US" sz="15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500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Publish the dates. Decision latency drops. Not by 10%. By half.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035040" y="17373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MAY 2026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6035040" y="2103120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035040" y="2103120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510528" y="2103120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510528" y="2103120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986016" y="2103120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986016" y="2103120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13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461504" y="2103120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461504" y="2103120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14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936992" y="2103120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936992" y="2103120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15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035040" y="2542032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035040" y="2542032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16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510528" y="2542032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510528" y="2542032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17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986016" y="2542032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986016" y="2542032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18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461504" y="2542032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461504" y="2542032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19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936992" y="2542032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7936992" y="2542032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20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035040" y="2980944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35040" y="2980944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21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510528" y="2980944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547104" y="3017520"/>
            <a:ext cx="402336" cy="365760"/>
          </a:xfrm>
          <a:prstGeom prst="ellipse">
            <a:avLst/>
          </a:prstGeom>
          <a:solidFill>
            <a:srgbClr val="0050B5"/>
          </a:solidFill>
          <a:ln w="12700">
            <a:solidFill>
              <a:srgbClr val="0050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510528" y="2980944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22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986016" y="2980944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986016" y="2980944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23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461504" y="2980944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7461504" y="2980944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24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7936992" y="2980944"/>
            <a:ext cx="475488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936992" y="2980944"/>
            <a:ext cx="4754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25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6035040" y="3602736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Decision due.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10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THE FRAMEWORK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86868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kern="0" spc="-1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Owner. Decision. Date.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685800" y="16002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Three fields. Published. Visible to everyone. That's the whole system.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832104" y="2240280"/>
            <a:ext cx="1188720" cy="45720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 w="12700">
            <a:solidFill>
              <a:srgbClr val="D2D2D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32104" y="22402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E6E73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Unowned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066544" y="2468880"/>
            <a:ext cx="292608" cy="0"/>
          </a:xfrm>
          <a:prstGeom prst="line">
            <a:avLst/>
          </a:prstGeom>
          <a:noFill/>
          <a:ln w="9525">
            <a:solidFill>
              <a:srgbClr val="D2D2D7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404872" y="2240280"/>
            <a:ext cx="1188720" cy="45720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 w="12700">
            <a:solidFill>
              <a:srgbClr val="0050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404872" y="22402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50B5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Owner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39312" y="2468880"/>
            <a:ext cx="292608" cy="0"/>
          </a:xfrm>
          <a:prstGeom prst="line">
            <a:avLst/>
          </a:prstGeom>
          <a:noFill/>
          <a:ln w="9525">
            <a:solidFill>
              <a:srgbClr val="D2D2D7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977640" y="2240280"/>
            <a:ext cx="1188720" cy="45720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 w="12700">
            <a:solidFill>
              <a:srgbClr val="0050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977640" y="22402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50B5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Decision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212080" y="2468880"/>
            <a:ext cx="292608" cy="0"/>
          </a:xfrm>
          <a:prstGeom prst="line">
            <a:avLst/>
          </a:prstGeom>
          <a:noFill/>
          <a:ln w="9525">
            <a:solidFill>
              <a:srgbClr val="D2D2D7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550408" y="2240280"/>
            <a:ext cx="1188720" cy="45720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 w="12700">
            <a:solidFill>
              <a:srgbClr val="0050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550408" y="22402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50B5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Date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784848" y="2468880"/>
            <a:ext cx="292608" cy="0"/>
          </a:xfrm>
          <a:prstGeom prst="line">
            <a:avLst/>
          </a:prstGeom>
          <a:noFill/>
          <a:ln w="9525">
            <a:solidFill>
              <a:srgbClr val="D2D2D7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123176" y="2240280"/>
            <a:ext cx="1188720" cy="457200"/>
          </a:xfrm>
          <a:prstGeom prst="roundRect">
            <a:avLst>
              <a:gd name="adj" fmla="val 16000"/>
            </a:avLst>
          </a:prstGeom>
          <a:solidFill>
            <a:srgbClr val="0050B5"/>
          </a:solidFill>
          <a:ln w="12700">
            <a:solidFill>
              <a:srgbClr val="0050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123176" y="22402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Decided.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85800" y="2788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How an open decision becomes a closed one.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85800" y="3200400"/>
            <a:ext cx="2468880" cy="1554480"/>
          </a:xfrm>
          <a:prstGeom prst="rect">
            <a:avLst/>
          </a:prstGeom>
          <a:solidFill>
            <a:srgbClr val="F5F5F7"/>
          </a:solidFill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960120" y="338328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01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60120" y="365760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Owner.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960120" y="415137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D1D1F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One name. Not a team.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60120" y="4443984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If you can't name them, that's the work.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406140" y="3200400"/>
            <a:ext cx="2468880" cy="1554480"/>
          </a:xfrm>
          <a:prstGeom prst="rect">
            <a:avLst/>
          </a:prstGeom>
          <a:solidFill>
            <a:srgbClr val="F5F5F7"/>
          </a:solidFill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680460" y="338328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02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680460" y="365760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Decision.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3680460" y="415137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D1D1F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A specific call to make.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680460" y="4443984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Not a status. A call.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126480" y="3200400"/>
            <a:ext cx="2468880" cy="1554480"/>
          </a:xfrm>
          <a:prstGeom prst="rect">
            <a:avLst/>
          </a:prstGeom>
          <a:solidFill>
            <a:srgbClr val="F5F5F7"/>
          </a:solidFill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400800" y="338328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03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400800" y="365760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Date.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6400800" y="415137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D1D1F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When the answer is due.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400800" y="4443984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Not the ship date.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11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EMERGENT BENEFIT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86868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kern="0" spc="-1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Then the org chart writes itself.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16916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Run the system for a quarter. People start being deciders — and the patterns show up.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85800" y="2240280"/>
            <a:ext cx="3749040" cy="11887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60120" y="240487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463040" y="235915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Deciders surface.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60120" y="278892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The people who actually close decisions emerge. Sometimes they're not on the org chart.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709160" y="2240280"/>
            <a:ext cx="3749040" cy="11887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983480" y="240487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02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486400" y="235915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Domains cluster.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983480" y="278892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Recurring decisions group around the same names. Areas of influence become legible.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85800" y="3657600"/>
            <a:ext cx="3749040" cy="11887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60120" y="382219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03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463040" y="377647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Bottlenecks show.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60120" y="420624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One name on nine open decisions isn't a hero. It's a capacity problem the org needs to fix.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709160" y="3657600"/>
            <a:ext cx="3749040" cy="11887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983480" y="382219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04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486400" y="377647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Responsibilities tighten.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983480" y="420624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Roles snap to who actually closes loops — not who's nominally accountable.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685800" y="489204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Names you didn't know belonged on the org chart, </a:t>
            </a:r>
            <a:r>
              <a:rPr lang="en-US" sz="1200" b="1" i="1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suddenly do.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12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CASE IN POINT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86868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kern="0" spc="-1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What it looks like in the wild.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685800" y="1828800"/>
            <a:ext cx="379476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2D2D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60120" y="2011680"/>
            <a:ext cx="3246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BEFORE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960120" y="228600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Large program. Red on the status report for nine weeks. Sponsors had asked “what do you need?” three times. We had answered “nothing” three times. Forty-seven green indicators. Two red.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754880" y="1828800"/>
            <a:ext cx="379476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2D2D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0" y="2011680"/>
            <a:ext cx="3246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CHANGE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0" y="228600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Replace the dashboard with one page: open decisions, named owner, decision date. Nothing else.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85800" y="3383280"/>
            <a:ext cx="379476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2D2D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60120" y="3566160"/>
            <a:ext cx="3246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WEEK 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960120" y="384048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Eleven decisions resolved. Two had been open for over a quarter.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54880" y="3383280"/>
            <a:ext cx="3794760" cy="1280160"/>
          </a:xfrm>
          <a:prstGeom prst="rect">
            <a:avLst/>
          </a:prstGeom>
          <a:solidFill>
            <a:srgbClr val="FFFFFF"/>
          </a:solidFill>
          <a:ln w="9525">
            <a:solidFill>
              <a:srgbClr val="D2D2D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0" y="3566160"/>
            <a:ext cx="3246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INSIGHT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029200" y="3840480"/>
            <a:ext cx="3246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Nobody had been blocking the decisions. Nobody knew they could make them.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13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THE IMPACT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86868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kern="0" spc="-1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Publish it. Watch the line.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685800" y="1627632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Average days to decide on an open issue. One program. Twelve weeks. Heatmap published at week 10.</a:t>
            </a:r>
            <a:endParaRPr lang="en-US" sz="13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685800" y="2057400"/>
          <a:ext cx="7772400" cy="210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7013448" y="2194560"/>
            <a:ext cx="0" cy="1920240"/>
          </a:xfrm>
          <a:prstGeom prst="line">
            <a:avLst/>
          </a:prstGeom>
          <a:noFill/>
          <a:ln w="12700">
            <a:solidFill>
              <a:srgbClr val="86868B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5550408" y="21214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4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Heatmap published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822960" y="4251960"/>
            <a:ext cx="231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kern="0" spc="-100" dirty="0">
                <a:solidFill>
                  <a:srgbClr val="0050B5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−60%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822960" y="4626864"/>
            <a:ext cx="2316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Decision latency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3276600" y="4343400"/>
            <a:ext cx="0" cy="457200"/>
          </a:xfrm>
          <a:prstGeom prst="line">
            <a:avLst/>
          </a:prstGeom>
          <a:noFill/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3413760" y="4251960"/>
            <a:ext cx="231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kern="0" spc="-100" dirty="0">
                <a:solidFill>
                  <a:srgbClr val="0050B5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11</a:t>
            </a:r>
            <a:endParaRPr lang="en-US" sz="2800" dirty="0"/>
          </a:p>
        </p:txBody>
      </p:sp>
      <p:sp>
        <p:nvSpPr>
          <p:cNvPr id="12" name="Text 9"/>
          <p:cNvSpPr/>
          <p:nvPr/>
        </p:nvSpPr>
        <p:spPr>
          <a:xfrm>
            <a:off x="3413760" y="4626864"/>
            <a:ext cx="2316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Decisions resolved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5867400" y="4343400"/>
            <a:ext cx="0" cy="457200"/>
          </a:xfrm>
          <a:prstGeom prst="line">
            <a:avLst/>
          </a:prstGeom>
          <a:noFill/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6004560" y="4251960"/>
            <a:ext cx="231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kern="0" spc="-100" dirty="0">
                <a:solidFill>
                  <a:srgbClr val="0050B5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&lt;2 wks</a:t>
            </a:r>
            <a:endParaRPr lang="en-US" sz="2800" dirty="0"/>
          </a:p>
        </p:txBody>
      </p:sp>
      <p:sp>
        <p:nvSpPr>
          <p:cNvPr id="15" name="Text 12"/>
          <p:cNvSpPr/>
          <p:nvPr/>
        </p:nvSpPr>
        <p:spPr>
          <a:xfrm>
            <a:off x="6004560" y="4626864"/>
            <a:ext cx="2316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First effect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685800" y="4892040"/>
            <a:ext cx="5943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Composite from one program; aging metric is average days to decide on an open issue.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14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TAKEAWAY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96012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kern="0" spc="-1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What to do Monday.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85800" y="1984248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280160" y="192024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Pick one program.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349240" y="192024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List every open decision. Force one name next to each.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85800" y="2423160"/>
            <a:ext cx="7772400" cy="0"/>
          </a:xfrm>
          <a:prstGeom prst="line">
            <a:avLst/>
          </a:prstGeom>
          <a:noFill/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85800" y="2532888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280160" y="246888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Add a decision date.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5349240" y="246888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When the decision must exist — not when the work ships.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85800" y="2971800"/>
            <a:ext cx="7772400" cy="0"/>
          </a:xfrm>
          <a:prstGeom prst="line">
            <a:avLst/>
          </a:prstGeom>
          <a:noFill/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85800" y="3081528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280160" y="301752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Show it. Don't email it.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5349240" y="301752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Open the page on a call. Team and sponsor, same view.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85800" y="3520440"/>
            <a:ext cx="7772400" cy="0"/>
          </a:xfrm>
          <a:prstGeom prst="line">
            <a:avLst/>
          </a:prstGeom>
          <a:noFill/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85800" y="3630168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04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280160" y="356616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Watch the 7-day change.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5349240" y="356616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Then do it for the next program. And the next.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85800" y="4160520"/>
            <a:ext cx="7772400" cy="502920"/>
          </a:xfrm>
          <a:prstGeom prst="rect">
            <a:avLst/>
          </a:prstGeom>
          <a:solidFill>
            <a:srgbClr val="F5F5F7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85800" y="4160520"/>
            <a:ext cx="45720" cy="502920"/>
          </a:xfrm>
          <a:prstGeom prst="rect">
            <a:avLst/>
          </a:prstGeom>
          <a:solidFill>
            <a:srgbClr val="0050B5"/>
          </a:solidFill>
          <a:ln w="12700">
            <a:solidFill>
              <a:srgbClr val="0050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914400" y="416052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Coach, don't command.  </a:t>
            </a:r>
            <a:r>
              <a:rPr lang="en-US" sz="1100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Make the new behavior visible. Praise the second person to try it. Instrument, don't grade.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15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PITTSBURGH PRODUCT CAMP  ·  MAY 2026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1188720"/>
            <a:ext cx="7772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400" b="1" kern="0" spc="-2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Thank you.</a:t>
            </a:r>
            <a:endParaRPr lang="en-US" sz="8400" dirty="0"/>
          </a:p>
        </p:txBody>
      </p:sp>
      <p:sp>
        <p:nvSpPr>
          <p:cNvPr id="4" name="Text 2"/>
          <p:cNvSpPr/>
          <p:nvPr/>
        </p:nvSpPr>
        <p:spPr>
          <a:xfrm>
            <a:off x="685800" y="278892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2200" b="1" kern="0" spc="-50" dirty="0">
                <a:solidFill>
                  <a:srgbClr val="424245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The best answers are probably </a:t>
            </a:r>
            <a:endParaRPr lang="en-US" sz="2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2200" b="1" i="1" kern="0" spc="-50" dirty="0">
                <a:solidFill>
                  <a:srgbClr val="0050B5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already in the room.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85800" y="4434840"/>
            <a:ext cx="914400" cy="0"/>
          </a:xfrm>
          <a:prstGeom prst="line">
            <a:avLst/>
          </a:prstGeom>
          <a:noFill/>
          <a:ln w="9525">
            <a:solidFill>
              <a:srgbClr val="1D1D1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44805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D1D1F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Rick Pollick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85800" y="47548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rickpollick.com  ·  Product · Delivery · AI</a:t>
            </a:r>
            <a:endParaRPr lang="en-US" sz="11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74D7FD-BF8D-AD6D-6DE2-669A771EBF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6168" y="1615440"/>
            <a:ext cx="1892300" cy="533400"/>
          </a:xfrm>
          <a:prstGeom prst="rect">
            <a:avLst/>
          </a:prstGeom>
        </p:spPr>
      </p:pic>
      <p:sp>
        <p:nvSpPr>
          <p:cNvPr id="10" name="Text 5">
            <a:extLst>
              <a:ext uri="{FF2B5EF4-FFF2-40B4-BE49-F238E27FC236}">
                <a16:creationId xmlns:a16="http://schemas.microsoft.com/office/drawing/2014/main" id="{CD72ECF5-90F6-D80D-1FC2-D057CA818AEB}"/>
              </a:ext>
            </a:extLst>
          </p:cNvPr>
          <p:cNvSpPr/>
          <p:nvPr/>
        </p:nvSpPr>
        <p:spPr>
          <a:xfrm>
            <a:off x="5761529" y="2301745"/>
            <a:ext cx="1846939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 err="1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altaclario.com</a:t>
            </a:r>
            <a:br>
              <a:rPr lang="en-US" sz="11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</a:br>
            <a:r>
              <a:rPr lang="en-US" sz="11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All-in-one workspace for delivery — sprint flow, release tracking, capacity, dependencies, and reports in one place.</a:t>
            </a:r>
            <a:endParaRPr lang="en-US" sz="11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62E0AAC-D198-5BF4-7223-F3B9BFD1E0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1529" y="3291840"/>
            <a:ext cx="774700" cy="635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DD307FC-270F-FD9E-F02E-374FE886AB16}"/>
              </a:ext>
            </a:extLst>
          </p:cNvPr>
          <p:cNvSpPr txBox="1"/>
          <p:nvPr/>
        </p:nvSpPr>
        <p:spPr>
          <a:xfrm>
            <a:off x="5716168" y="3892555"/>
            <a:ext cx="319230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100" b="1" dirty="0" err="1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rickpollick.com</a:t>
            </a:r>
            <a:endParaRPr lang="en-US" sz="11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7AC0237-D173-699C-1588-2ED9541A81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8468" y="2028291"/>
            <a:ext cx="1091706" cy="10869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THE OPENING QUESTION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146304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600" b="1" kern="0" spc="-2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Who owns this?</a:t>
            </a:r>
            <a:endParaRPr lang="en-US" sz="7600" dirty="0"/>
          </a:p>
        </p:txBody>
      </p:sp>
      <p:sp>
        <p:nvSpPr>
          <p:cNvPr id="4" name="Text 2"/>
          <p:cNvSpPr/>
          <p:nvPr/>
        </p:nvSpPr>
        <p:spPr>
          <a:xfrm>
            <a:off x="685800" y="3520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In matrixed orgs, the most common answer is silence.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4507992" y="4297680"/>
            <a:ext cx="128016" cy="128016"/>
          </a:xfrm>
          <a:prstGeom prst="ellipse">
            <a:avLst/>
          </a:prstGeom>
          <a:solidFill>
            <a:srgbClr val="0050B5"/>
          </a:solidFill>
          <a:ln w="12700">
            <a:solidFill>
              <a:srgbClr val="0050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02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THE DIAGNOSIS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96012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kern="0" spc="-1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Three failure modes.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85800" y="17830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Different teams. Same disease.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85800" y="2377440"/>
            <a:ext cx="2468880" cy="23317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05840" y="265176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30632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Handoff theater.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05840" y="3566160"/>
            <a:ext cx="18288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Teams write requirements and pass them along. Success means “handed off,” not “worked.”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406140" y="2377440"/>
            <a:ext cx="2468880" cy="23317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726180" y="265176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726180" y="30632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Update chasing.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726180" y="3566160"/>
            <a:ext cx="18288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Leadership reconstructs reality from five tools — and the answer changes per tool.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26480" y="2377440"/>
            <a:ext cx="2468880" cy="23317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46520" y="265176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46520" y="30632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Decorative dashboards.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46520" y="3566160"/>
            <a:ext cx="18288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Reports built for an exec to look at — not for a team to act on.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03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D1D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WHAT'S REALLY BROKEN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1143000"/>
            <a:ext cx="77724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800"/>
              </a:spcAft>
              <a:buNone/>
            </a:pPr>
            <a:r>
              <a:rPr lang="en-US" sz="3000" b="1" kern="0" spc="-50" dirty="0">
                <a:solidFill>
                  <a:srgbClr val="FFFFFF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Programs do not fail because hard decisions cannot be made.</a:t>
            </a:r>
            <a:endParaRPr lang="en-US" sz="30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3000" b="1" kern="0" spc="-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 </a:t>
            </a:r>
            <a:endParaRPr lang="en-US" sz="30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3000" b="1" kern="0" spc="-50" dirty="0">
                <a:solidFill>
                  <a:srgbClr val="D2D2D7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They fail because nobody knows </a:t>
            </a:r>
            <a:r>
              <a:rPr lang="en-US" sz="3000" b="1" kern="0" spc="-50" dirty="0">
                <a:solidFill>
                  <a:srgbClr val="0050B5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whose decision it is.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85800" y="45262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5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rickpollick.com  ·  Status Reports That Lie</a:t>
            </a:r>
            <a:endParaRPr lang="en-US" sz="1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push/>
      </p:transition>
    </mc:Choice>
    <mc:Fallback>
      <p:transition spd="med">
        <p:push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THE FIX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9144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The fix is three words.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1874520" y="164592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514600" y="1600200"/>
            <a:ext cx="3291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kern="0" spc="-1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See it.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943600" y="160020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kern="0" spc="2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visibility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874520" y="260604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514600" y="2560320"/>
            <a:ext cx="3291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kern="0" spc="-1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Own it.</a:t>
            </a:r>
            <a:endParaRPr lang="en-US" sz="4800" dirty="0"/>
          </a:p>
        </p:txBody>
      </p:sp>
      <p:sp>
        <p:nvSpPr>
          <p:cNvPr id="9" name="Shape 7"/>
          <p:cNvSpPr/>
          <p:nvPr/>
        </p:nvSpPr>
        <p:spPr>
          <a:xfrm>
            <a:off x="1828800" y="2560320"/>
            <a:ext cx="5486400" cy="0"/>
          </a:xfrm>
          <a:prstGeom prst="line">
            <a:avLst/>
          </a:prstGeom>
          <a:noFill/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943600" y="256032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kern="0" spc="2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ownership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874520" y="356616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03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514600" y="3520440"/>
            <a:ext cx="3291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kern="0" spc="-15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Move it.</a:t>
            </a:r>
            <a:endParaRPr lang="en-US" sz="4800" dirty="0"/>
          </a:p>
        </p:txBody>
      </p:sp>
      <p:sp>
        <p:nvSpPr>
          <p:cNvPr id="13" name="Shape 11"/>
          <p:cNvSpPr/>
          <p:nvPr/>
        </p:nvSpPr>
        <p:spPr>
          <a:xfrm>
            <a:off x="1828800" y="3520440"/>
            <a:ext cx="5486400" cy="0"/>
          </a:xfrm>
          <a:prstGeom prst="line">
            <a:avLst/>
          </a:prstGeom>
          <a:noFill/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943600" y="352044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kern="0" spc="2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cadence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05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01  ·  SEE IT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96012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kern="0" spc="-1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Visibility is the intervention.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85800" y="1965960"/>
            <a:ext cx="50292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600"/>
              </a:spcAft>
              <a:buNone/>
            </a:pPr>
            <a:r>
              <a:rPr lang="en-US" sz="14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Build the view that drives a decision today — not the view that looks reassuring next quarter.</a:t>
            </a:r>
            <a:endParaRPr lang="en-US" sz="14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4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 </a:t>
            </a:r>
            <a:endParaRPr lang="en-US" sz="14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400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Replace the red/yellow/green circle with the three things underneath it: </a:t>
            </a:r>
            <a:r>
              <a:rPr lang="en-US" sz="1400" b="1" dirty="0">
                <a:solidFill>
                  <a:srgbClr val="000000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open decisions, aging dependencies, blocked work.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425196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Design for the persona who has to act on it. Exec, delivery lead, engineer — three views, one source.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989320" y="1828800"/>
            <a:ext cx="2468880" cy="2651760"/>
          </a:xfrm>
          <a:prstGeom prst="rect">
            <a:avLst/>
          </a:prstGeom>
          <a:solidFill>
            <a:srgbClr val="F5F5F7"/>
          </a:solidFill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217920" y="20574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OPEN DECISION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217920" y="233172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Which auth provider for v2?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217920" y="2926080"/>
            <a:ext cx="2011680" cy="0"/>
          </a:xfrm>
          <a:prstGeom prst="line">
            <a:avLst/>
          </a:prstGeom>
          <a:noFill/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217920" y="301752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OWNER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217920" y="32461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D1D1F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M. Alvarez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217920" y="36118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DECISION DATE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217920" y="384048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D1D1F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Fri 22 May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217920" y="41605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Aging 4 days  ·  No blockers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06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THE ARTIFACT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86868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kern="0" spc="-1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The heatmap.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685800" y="1627632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One page. Every open decision. Sorted by age. Owner and decide-by visible — or visibly missing.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85800" y="2057400"/>
            <a:ext cx="7772400" cy="310896"/>
          </a:xfrm>
          <a:prstGeom prst="rect">
            <a:avLst/>
          </a:prstGeom>
          <a:solidFill>
            <a:srgbClr val="F5F5F7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68680" y="2057400"/>
            <a:ext cx="3108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DECISION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160520" y="2057400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OWNER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623560" y="2057400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DECIDE BY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995160" y="2057400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5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AGE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685800" y="2368296"/>
            <a:ext cx="7772400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68680" y="2368296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Auth provider for v2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160520" y="2368296"/>
            <a:ext cx="1234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M. Alvarez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623560" y="2368296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Fri 22 May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995160" y="2423160"/>
            <a:ext cx="960120" cy="201168"/>
          </a:xfrm>
          <a:prstGeom prst="roundRect">
            <a:avLst>
              <a:gd name="adj" fmla="val 18182"/>
            </a:avLst>
          </a:prstGeom>
          <a:solidFill>
            <a:srgbClr val="DCEFE2"/>
          </a:solidFill>
          <a:ln w="12700">
            <a:solidFill>
              <a:srgbClr val="DCEF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995160" y="2423160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3A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4 days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85800" y="2679192"/>
            <a:ext cx="7772400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68680" y="2679192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API rate-limit policy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160520" y="2679192"/>
            <a:ext cx="1234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T. Wright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623560" y="2679192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Thu 28 May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995160" y="2734056"/>
            <a:ext cx="960120" cy="201168"/>
          </a:xfrm>
          <a:prstGeom prst="roundRect">
            <a:avLst>
              <a:gd name="adj" fmla="val 18182"/>
            </a:avLst>
          </a:prstGeom>
          <a:solidFill>
            <a:srgbClr val="DCEFE2"/>
          </a:solidFill>
          <a:ln w="12700">
            <a:solidFill>
              <a:srgbClr val="DCEF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995160" y="2734056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3A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6 days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85800" y="2990088"/>
            <a:ext cx="7772400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868680" y="2990088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Tier 2 SLA target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160520" y="2990088"/>
            <a:ext cx="1234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K. Park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623560" y="2990088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Mon 25 May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995160" y="3044952"/>
            <a:ext cx="960120" cy="201168"/>
          </a:xfrm>
          <a:prstGeom prst="roundRect">
            <a:avLst>
              <a:gd name="adj" fmla="val 18182"/>
            </a:avLst>
          </a:prstGeom>
          <a:solidFill>
            <a:srgbClr val="DCEFE2"/>
          </a:solidFill>
          <a:ln w="12700">
            <a:solidFill>
              <a:srgbClr val="DCEF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995160" y="3044952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7A3A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8 days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85800" y="3300984"/>
            <a:ext cx="7772400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868680" y="3300984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Region 3 GA date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160520" y="3300984"/>
            <a:ext cx="1234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S. Chen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623560" y="3300984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Wed 27 May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995160" y="3355848"/>
            <a:ext cx="960120" cy="201168"/>
          </a:xfrm>
          <a:prstGeom prst="roundRect">
            <a:avLst>
              <a:gd name="adj" fmla="val 18182"/>
            </a:avLst>
          </a:prstGeom>
          <a:solidFill>
            <a:srgbClr val="FCE9C3"/>
          </a:solidFill>
          <a:ln w="12700">
            <a:solidFill>
              <a:srgbClr val="FCE9C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995160" y="3355848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8A5A00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12 days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85800" y="3611880"/>
            <a:ext cx="7772400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868680" y="3611880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Vendor for billing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160520" y="3611880"/>
            <a:ext cx="1234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—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623560" y="3611880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—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6995160" y="3666744"/>
            <a:ext cx="960120" cy="201168"/>
          </a:xfrm>
          <a:prstGeom prst="roundRect">
            <a:avLst>
              <a:gd name="adj" fmla="val 18182"/>
            </a:avLst>
          </a:prstGeom>
          <a:solidFill>
            <a:srgbClr val="F6D9D4"/>
          </a:solidFill>
          <a:ln w="12700">
            <a:solidFill>
              <a:srgbClr val="F6D9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995160" y="3666744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5251A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23 days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685800" y="3922776"/>
            <a:ext cx="7772400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868680" y="3922776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Migration cutover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160520" y="3922776"/>
            <a:ext cx="1234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—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623560" y="3922776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—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6995160" y="3977640"/>
            <a:ext cx="960120" cy="201168"/>
          </a:xfrm>
          <a:prstGeom prst="roundRect">
            <a:avLst>
              <a:gd name="adj" fmla="val 18182"/>
            </a:avLst>
          </a:prstGeom>
          <a:solidFill>
            <a:srgbClr val="F6D9D4"/>
          </a:solidFill>
          <a:ln w="12700">
            <a:solidFill>
              <a:srgbClr val="F6D9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995160" y="3977640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5251A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41 days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685800" y="4325112"/>
            <a:ext cx="7772400" cy="0"/>
          </a:xfrm>
          <a:prstGeom prst="line">
            <a:avLst/>
          </a:prstGeom>
          <a:noFill/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731520" y="4416552"/>
            <a:ext cx="249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0000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Sort by age.  </a:t>
            </a:r>
            <a:r>
              <a:rPr lang="en-US" sz="10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Longest-open on top.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3322320" y="4416552"/>
            <a:ext cx="249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0000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Color by lifespan.  </a:t>
            </a:r>
            <a:r>
              <a:rPr lang="en-US" sz="10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Green fresh, red stale.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5913120" y="4416552"/>
            <a:ext cx="249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0000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Empty owner cells.  </a:t>
            </a:r>
            <a:r>
              <a:rPr lang="en-US" sz="10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Problem statements, not decisions.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07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01  ·  SEE IT  (CONTINUED)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96012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kern="0" spc="-1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Three views. One source.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85800" y="17830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Same data. Different cuts. Each one prompts a decision only that persona can make.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85800" y="2377440"/>
            <a:ext cx="7772400" cy="411480"/>
          </a:xfrm>
          <a:prstGeom prst="rect">
            <a:avLst/>
          </a:prstGeom>
          <a:solidFill>
            <a:srgbClr val="F5F5F7"/>
          </a:solidFill>
          <a:ln w="1270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2377440"/>
            <a:ext cx="1143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6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PERSONA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331720" y="2377440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6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WHAT THEY SEE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212080" y="237744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6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WHAT THEY DECIDE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685800" y="2788920"/>
            <a:ext cx="7772400" cy="0"/>
          </a:xfrm>
          <a:prstGeom prst="line">
            <a:avLst/>
          </a:prstGeom>
          <a:noFill/>
          <a:ln w="9525">
            <a:solidFill>
              <a:srgbClr val="D2D2D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14400" y="2788920"/>
            <a:ext cx="1143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Exec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286000" y="278892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What's at risk  ·  what needs me  ·  what changed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166360" y="278892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Scope. Resource. Stop.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85800" y="3429000"/>
            <a:ext cx="7772400" cy="0"/>
          </a:xfrm>
          <a:prstGeom prst="line">
            <a:avLst/>
          </a:prstGeom>
          <a:noFill/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14400" y="3429000"/>
            <a:ext cx="1143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Delivery lead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286000" y="342900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What's blocked  ·  who owns it  ·  what's aging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166360" y="342900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Sequence. Escalate. Unblock.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85800" y="4069080"/>
            <a:ext cx="7772400" cy="0"/>
          </a:xfrm>
          <a:prstGeom prst="line">
            <a:avLst/>
          </a:prstGeom>
          <a:noFill/>
          <a:ln w="9525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8065008" y="4325112"/>
            <a:ext cx="128016" cy="128016"/>
          </a:xfrm>
          <a:prstGeom prst="ellipse">
            <a:avLst/>
          </a:prstGeom>
          <a:solidFill>
            <a:srgbClr val="0050B5"/>
          </a:solidFill>
          <a:ln w="12700">
            <a:solidFill>
              <a:srgbClr val="0050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914400" y="4069080"/>
            <a:ext cx="1143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Engineer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2286000" y="406908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What's mine today  ·  what changed  ·  what's next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166360" y="406908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Approach. Ship. Flag risks.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85800" y="4709160"/>
            <a:ext cx="7772400" cy="0"/>
          </a:xfrm>
          <a:prstGeom prst="line">
            <a:avLst/>
          </a:prstGeom>
          <a:noFill/>
          <a:ln w="9525">
            <a:solidFill>
              <a:srgbClr val="D2D2D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08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800" dirty="0">
                <a:solidFill>
                  <a:srgbClr val="6E6E73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02  ·  OWN IT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685800" y="96012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kern="0" spc="-100" dirty="0">
                <a:solidFill>
                  <a:srgbClr val="000000"/>
                </a:solidFill>
                <a:latin typeface="SF Pro Display" pitchFamily="34" charset="0"/>
                <a:ea typeface="SF Pro Display" pitchFamily="34" charset="-122"/>
                <a:cs typeface="SF Pro Display" pitchFamily="34" charset="-120"/>
              </a:rPr>
              <a:t>One name. No committees.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85800" y="1965960"/>
            <a:ext cx="49377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800"/>
              </a:spcAft>
              <a:buNone/>
            </a:pPr>
            <a:r>
              <a:rPr lang="en-US" sz="15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Every open decision and every blocker has exactly one named owner.</a:t>
            </a:r>
            <a:endParaRPr lang="en-US" sz="15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5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 </a:t>
            </a:r>
            <a:endParaRPr lang="en-US" sz="15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500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Not a team. Not “Eng leadership.” </a:t>
            </a:r>
            <a:r>
              <a:rPr lang="en-US" sz="1500" b="1" dirty="0">
                <a:solidFill>
                  <a:srgbClr val="0050B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A person.</a:t>
            </a:r>
            <a:endParaRPr lang="en-US" sz="15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500" dirty="0">
                <a:solidFill>
                  <a:srgbClr val="1D1D1F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 </a:t>
            </a:r>
            <a:endParaRPr lang="en-US" sz="15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500" dirty="0">
                <a:solidFill>
                  <a:srgbClr val="424245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If you can't name them, you don't have an owner. You have a problem statement that needs one.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126480" y="2743200"/>
            <a:ext cx="914400" cy="914400"/>
          </a:xfrm>
          <a:prstGeom prst="ellipse">
            <a:avLst/>
          </a:prstGeom>
          <a:solidFill>
            <a:srgbClr val="E8E8ED"/>
          </a:solidFill>
          <a:ln w="1270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355080" y="2286000"/>
            <a:ext cx="457200" cy="457200"/>
          </a:xfrm>
          <a:prstGeom prst="ellipse">
            <a:avLst/>
          </a:prstGeom>
          <a:solidFill>
            <a:srgbClr val="E8E8ED"/>
          </a:solidFill>
          <a:ln w="1270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949440" y="2743200"/>
            <a:ext cx="914400" cy="914400"/>
          </a:xfrm>
          <a:prstGeom prst="ellipse">
            <a:avLst/>
          </a:prstGeom>
          <a:solidFill>
            <a:srgbClr val="0050B5"/>
          </a:solidFill>
          <a:ln w="12700">
            <a:solidFill>
              <a:srgbClr val="0050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7178040" y="2286000"/>
            <a:ext cx="457200" cy="457200"/>
          </a:xfrm>
          <a:prstGeom prst="ellipse">
            <a:avLst/>
          </a:prstGeom>
          <a:solidFill>
            <a:srgbClr val="0050B5"/>
          </a:solidFill>
          <a:ln w="12700">
            <a:solidFill>
              <a:srgbClr val="0050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772400" y="2743200"/>
            <a:ext cx="914400" cy="914400"/>
          </a:xfrm>
          <a:prstGeom prst="ellipse">
            <a:avLst/>
          </a:prstGeom>
          <a:solidFill>
            <a:srgbClr val="E8E8ED"/>
          </a:solidFill>
          <a:ln w="1270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001000" y="2286000"/>
            <a:ext cx="457200" cy="457200"/>
          </a:xfrm>
          <a:prstGeom prst="ellipse">
            <a:avLst/>
          </a:prstGeom>
          <a:solidFill>
            <a:srgbClr val="E8E8ED"/>
          </a:solidFill>
          <a:ln w="12700">
            <a:solidFill>
              <a:srgbClr val="E8E8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0" y="39319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86868B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one name.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772400" y="475488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D2D2D7"/>
                </a:solidFill>
                <a:latin typeface="SF Pro Text" pitchFamily="34" charset="0"/>
                <a:ea typeface="SF Pro Text" pitchFamily="34" charset="-122"/>
                <a:cs typeface="SF Pro Text" pitchFamily="34" charset="-120"/>
              </a:rPr>
              <a:t>09 / 16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1880</Words>
  <Application>Microsoft Macintosh PowerPoint</Application>
  <PresentationFormat>On-screen Show (16:9)</PresentationFormat>
  <Paragraphs>256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SF Pro Display</vt:lpstr>
      <vt:lpstr>SF Pro Text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rickpollick.com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My Problem — How Product Orgs Break and How to Fix Them</dc:title>
  <dc:subject>PptxGenJS Presentation</dc:subject>
  <dc:creator>Rick Pollick</dc:creator>
  <cp:lastModifiedBy>Rick P</cp:lastModifiedBy>
  <cp:revision>3</cp:revision>
  <dcterms:created xsi:type="dcterms:W3CDTF">2026-05-15T16:32:16Z</dcterms:created>
  <dcterms:modified xsi:type="dcterms:W3CDTF">2026-05-16T13:45:27Z</dcterms:modified>
</cp:coreProperties>
</file>